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64" r:id="rId3"/>
    <p:sldId id="286" r:id="rId4"/>
    <p:sldId id="287" r:id="rId5"/>
    <p:sldId id="257" r:id="rId6"/>
    <p:sldId id="285" r:id="rId7"/>
    <p:sldId id="261" r:id="rId8"/>
    <p:sldId id="260" r:id="rId9"/>
    <p:sldId id="262" r:id="rId10"/>
    <p:sldId id="273" r:id="rId11"/>
    <p:sldId id="258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90" r:id="rId21"/>
    <p:sldId id="289" r:id="rId22"/>
    <p:sldId id="288" r:id="rId23"/>
    <p:sldId id="282" r:id="rId24"/>
    <p:sldId id="283" r:id="rId25"/>
    <p:sldId id="284" r:id="rId26"/>
    <p:sldId id="263" r:id="rId27"/>
    <p:sldId id="266" r:id="rId28"/>
    <p:sldId id="267" r:id="rId29"/>
    <p:sldId id="268" r:id="rId30"/>
    <p:sldId id="269" r:id="rId31"/>
    <p:sldId id="270" r:id="rId32"/>
    <p:sldId id="271" r:id="rId33"/>
    <p:sldId id="272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FA4993-C727-4A7C-A431-C67D1EBCFAC0}" type="datetimeFigureOut">
              <a:rPr lang="cs-CZ" smtClean="0"/>
              <a:pPr/>
              <a:t>20.4.2017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6FCEC-3300-4AB9-9384-94DD948E601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2449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Dobývání znalostí z databází</a:t>
            </a:r>
            <a:br>
              <a:rPr lang="cs-CZ" dirty="0" smtClean="0"/>
            </a:br>
            <a:r>
              <a:rPr lang="cs-CZ" dirty="0">
                <a:solidFill>
                  <a:srgbClr val="00B0F0"/>
                </a:solidFill>
              </a:rPr>
              <a:t>d</a:t>
            </a:r>
            <a:r>
              <a:rPr lang="cs-CZ" dirty="0" smtClean="0">
                <a:solidFill>
                  <a:srgbClr val="00B0F0"/>
                </a:solidFill>
              </a:rPr>
              <a:t>atový </a:t>
            </a:r>
            <a:r>
              <a:rPr lang="cs-CZ" dirty="0" smtClean="0">
                <a:solidFill>
                  <a:srgbClr val="00B0F0"/>
                </a:solidFill>
              </a:rPr>
              <a:t>sklad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/>
          <a:lstStyle/>
          <a:p>
            <a:r>
              <a:rPr lang="cs-CZ" dirty="0" smtClean="0"/>
              <a:t>Roman Danel</a:t>
            </a:r>
          </a:p>
          <a:p>
            <a:r>
              <a:rPr lang="cs-CZ" sz="2000" dirty="0" smtClean="0"/>
              <a:t>Institut ekonomiky a systémů řízení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 ETL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Microsoft </a:t>
            </a:r>
            <a:r>
              <a:rPr lang="cs-CZ" dirty="0" err="1" smtClean="0"/>
              <a:t>Integration</a:t>
            </a:r>
            <a:r>
              <a:rPr lang="cs-CZ" dirty="0" smtClean="0"/>
              <a:t> </a:t>
            </a:r>
            <a:r>
              <a:rPr lang="cs-CZ" dirty="0" err="1" smtClean="0"/>
              <a:t>Services</a:t>
            </a:r>
            <a:r>
              <a:rPr lang="cs-CZ" dirty="0" smtClean="0"/>
              <a:t> (dříve DTS)</a:t>
            </a:r>
          </a:p>
          <a:p>
            <a:r>
              <a:rPr lang="cs-CZ" dirty="0" err="1" smtClean="0"/>
              <a:t>Oracle</a:t>
            </a:r>
            <a:r>
              <a:rPr lang="cs-CZ" dirty="0" smtClean="0"/>
              <a:t> </a:t>
            </a:r>
            <a:r>
              <a:rPr lang="cs-CZ" dirty="0" err="1" smtClean="0"/>
              <a:t>Warehouse</a:t>
            </a:r>
            <a:r>
              <a:rPr lang="cs-CZ" dirty="0" smtClean="0"/>
              <a:t> </a:t>
            </a:r>
            <a:r>
              <a:rPr lang="cs-CZ" dirty="0" err="1" smtClean="0"/>
              <a:t>Builder</a:t>
            </a:r>
            <a:endParaRPr lang="cs-CZ" dirty="0" smtClean="0"/>
          </a:p>
          <a:p>
            <a:r>
              <a:rPr lang="cs-CZ" dirty="0" smtClean="0"/>
              <a:t>SAP BW</a:t>
            </a:r>
          </a:p>
          <a:p>
            <a:r>
              <a:rPr lang="cs-CZ" dirty="0" smtClean="0"/>
              <a:t>IBM – DB2 </a:t>
            </a:r>
            <a:r>
              <a:rPr lang="cs-CZ" dirty="0" err="1" smtClean="0"/>
              <a:t>Warehouse</a:t>
            </a:r>
            <a:r>
              <a:rPr lang="cs-CZ" dirty="0" smtClean="0"/>
              <a:t>, </a:t>
            </a:r>
            <a:r>
              <a:rPr lang="cs-CZ" dirty="0" err="1"/>
              <a:t>Warehouse</a:t>
            </a:r>
            <a:r>
              <a:rPr lang="cs-CZ" dirty="0"/>
              <a:t> </a:t>
            </a:r>
            <a:r>
              <a:rPr lang="cs-CZ" dirty="0" err="1"/>
              <a:t>ManagerWebSphere</a:t>
            </a:r>
            <a:r>
              <a:rPr lang="cs-CZ" dirty="0"/>
              <a:t> </a:t>
            </a:r>
            <a:r>
              <a:rPr lang="cs-CZ" dirty="0" err="1" smtClean="0"/>
              <a:t>DataStage</a:t>
            </a:r>
            <a:r>
              <a:rPr lang="cs-CZ" dirty="0" smtClean="0"/>
              <a:t>,</a:t>
            </a:r>
            <a:r>
              <a:rPr lang="cs-CZ" dirty="0"/>
              <a:t> </a:t>
            </a:r>
            <a:r>
              <a:rPr lang="cs-CZ" dirty="0" smtClean="0"/>
              <a:t> IBM </a:t>
            </a:r>
            <a:r>
              <a:rPr lang="cs-CZ" dirty="0" err="1" smtClean="0"/>
              <a:t>Information</a:t>
            </a:r>
            <a:r>
              <a:rPr lang="cs-CZ" dirty="0" smtClean="0"/>
              <a:t> Server</a:t>
            </a:r>
          </a:p>
          <a:p>
            <a:r>
              <a:rPr lang="cs-CZ" dirty="0" smtClean="0"/>
              <a:t>Business </a:t>
            </a:r>
            <a:r>
              <a:rPr lang="cs-CZ" dirty="0" err="1" smtClean="0"/>
              <a:t>Objects</a:t>
            </a:r>
            <a:r>
              <a:rPr lang="cs-CZ" dirty="0" smtClean="0"/>
              <a:t> - </a:t>
            </a:r>
            <a:r>
              <a:rPr lang="cs-CZ" dirty="0"/>
              <a:t>Business </a:t>
            </a:r>
            <a:r>
              <a:rPr lang="cs-CZ" dirty="0" err="1"/>
              <a:t>Objects</a:t>
            </a:r>
            <a:r>
              <a:rPr lang="cs-CZ" dirty="0"/>
              <a:t> XI R2: Data </a:t>
            </a:r>
            <a:r>
              <a:rPr lang="cs-CZ" dirty="0" err="1"/>
              <a:t>Integrator</a:t>
            </a:r>
            <a:r>
              <a:rPr lang="cs-CZ" dirty="0"/>
              <a:t> (ETL)</a:t>
            </a:r>
          </a:p>
        </p:txBody>
      </p:sp>
    </p:spTree>
    <p:extLst>
      <p:ext uri="{BB962C8B-B14F-4D97-AF65-F5344CB8AC3E}">
        <p14:creationId xmlns:p14="http://schemas.microsoft.com/office/powerpoint/2010/main" val="317991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Příklad: </a:t>
            </a:r>
            <a:r>
              <a:rPr lang="cs-CZ" dirty="0" err="1" smtClean="0"/>
              <a:t>Oracle</a:t>
            </a:r>
            <a:r>
              <a:rPr lang="cs-CZ" dirty="0" smtClean="0"/>
              <a:t> </a:t>
            </a:r>
            <a:r>
              <a:rPr lang="cs-CZ" dirty="0" err="1" smtClean="0"/>
              <a:t>Golden</a:t>
            </a:r>
            <a:r>
              <a:rPr lang="cs-CZ" dirty="0" smtClean="0"/>
              <a:t> </a:t>
            </a:r>
            <a:r>
              <a:rPr lang="cs-CZ" dirty="0" err="1" smtClean="0"/>
              <a:t>Gate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Oracle</a:t>
            </a:r>
            <a:r>
              <a:rPr lang="cs-CZ" dirty="0" smtClean="0"/>
              <a:t> </a:t>
            </a:r>
            <a:r>
              <a:rPr lang="cs-CZ" dirty="0" err="1" smtClean="0"/>
              <a:t>GoldenGate</a:t>
            </a:r>
            <a:r>
              <a:rPr lang="cs-CZ" dirty="0" smtClean="0"/>
              <a:t> - </a:t>
            </a:r>
            <a:r>
              <a:rPr lang="en-US" dirty="0"/>
              <a:t> software package for real-time data integration and replication in heterogeneous IT environments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7236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Microsoft SQL Server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Integration</a:t>
            </a:r>
            <a:r>
              <a:rPr lang="cs-CZ" dirty="0" smtClean="0"/>
              <a:t> </a:t>
            </a:r>
            <a:r>
              <a:rPr lang="cs-CZ" dirty="0" err="1" smtClean="0"/>
              <a:t>Services</a:t>
            </a:r>
            <a:r>
              <a:rPr lang="cs-CZ" dirty="0" smtClean="0"/>
              <a:t> (dříve DTS)</a:t>
            </a:r>
          </a:p>
          <a:p>
            <a:r>
              <a:rPr lang="cs-CZ" dirty="0" smtClean="0"/>
              <a:t>CDC – </a:t>
            </a:r>
            <a:r>
              <a:rPr lang="cs-CZ" dirty="0" err="1" smtClean="0"/>
              <a:t>Change</a:t>
            </a:r>
            <a:r>
              <a:rPr lang="cs-CZ" dirty="0" smtClean="0"/>
              <a:t> Data </a:t>
            </a:r>
            <a:r>
              <a:rPr lang="cs-CZ" dirty="0" err="1" smtClean="0"/>
              <a:t>Capture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6620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CDC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Aktivace:</a:t>
            </a:r>
          </a:p>
          <a:p>
            <a:pPr lvl="1"/>
            <a:r>
              <a:rPr lang="cs-CZ" sz="2400" dirty="0">
                <a:latin typeface="Courier New" pitchFamily="49" charset="0"/>
                <a:cs typeface="Courier New" pitchFamily="49" charset="0"/>
              </a:rPr>
              <a:t>EXEC </a:t>
            </a:r>
            <a:r>
              <a:rPr lang="cs-CZ" sz="2400" dirty="0" err="1">
                <a:latin typeface="Courier New" pitchFamily="49" charset="0"/>
                <a:cs typeface="Courier New" pitchFamily="49" charset="0"/>
              </a:rPr>
              <a:t>sp_cdc_enable_db</a:t>
            </a:r>
            <a:endParaRPr lang="cs-CZ" sz="2400" dirty="0">
              <a:latin typeface="Courier New" pitchFamily="49" charset="0"/>
              <a:cs typeface="Courier New" pitchFamily="49" charset="0"/>
            </a:endParaRPr>
          </a:p>
          <a:p>
            <a:r>
              <a:rPr lang="cs-CZ" dirty="0" smtClean="0"/>
              <a:t>Zjištění, zda je aktivní:</a:t>
            </a:r>
          </a:p>
          <a:p>
            <a:pPr lvl="1"/>
            <a:r>
              <a:rPr lang="en-US" sz="2400" dirty="0">
                <a:latin typeface="Courier New" pitchFamily="49" charset="0"/>
                <a:cs typeface="Courier New" pitchFamily="49" charset="0"/>
              </a:rPr>
              <a:t>select name,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database_id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is_cdc_enabled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4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400" dirty="0" smtClean="0">
                <a:latin typeface="Courier New" pitchFamily="49" charset="0"/>
                <a:cs typeface="Courier New" pitchFamily="49" charset="0"/>
              </a:rPr>
            </a:br>
            <a:r>
              <a:rPr lang="cs-CZ" sz="2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from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sys.databases</a:t>
            </a:r>
            <a:endParaRPr lang="cs-CZ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632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CDC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Následně aktivujeme pro tabulku:</a:t>
            </a:r>
          </a:p>
          <a:p>
            <a:r>
              <a:rPr lang="cs-CZ" sz="2800" dirty="0" err="1"/>
              <a:t>exec</a:t>
            </a:r>
            <a:r>
              <a:rPr lang="cs-CZ" sz="2800" dirty="0"/>
              <a:t> </a:t>
            </a:r>
            <a:r>
              <a:rPr lang="cs-CZ" sz="2800" dirty="0" err="1"/>
              <a:t>sys.sp_cdc_enable_table</a:t>
            </a:r>
            <a:endParaRPr lang="cs-CZ" sz="2800" dirty="0"/>
          </a:p>
          <a:p>
            <a:pPr marL="400050" lvl="1" indent="0">
              <a:buNone/>
            </a:pPr>
            <a:r>
              <a:rPr lang="cs-CZ" dirty="0"/>
              <a:t>@</a:t>
            </a:r>
            <a:r>
              <a:rPr lang="cs-CZ" dirty="0" err="1"/>
              <a:t>source_schema</a:t>
            </a:r>
            <a:r>
              <a:rPr lang="cs-CZ" dirty="0"/>
              <a:t> = </a:t>
            </a:r>
            <a:r>
              <a:rPr lang="cs-CZ" dirty="0" err="1"/>
              <a:t>N'dbo</a:t>
            </a:r>
            <a:r>
              <a:rPr lang="cs-CZ" dirty="0"/>
              <a:t>',</a:t>
            </a:r>
          </a:p>
          <a:p>
            <a:pPr marL="400050" lvl="1" indent="0">
              <a:buNone/>
            </a:pPr>
            <a:r>
              <a:rPr lang="cs-CZ" dirty="0"/>
              <a:t>@</a:t>
            </a:r>
            <a:r>
              <a:rPr lang="cs-CZ" dirty="0" err="1"/>
              <a:t>source_name</a:t>
            </a:r>
            <a:r>
              <a:rPr lang="cs-CZ" dirty="0"/>
              <a:t> = </a:t>
            </a:r>
            <a:r>
              <a:rPr lang="cs-CZ" dirty="0" err="1"/>
              <a:t>N'zamestnanci</a:t>
            </a:r>
            <a:r>
              <a:rPr lang="cs-CZ" dirty="0"/>
              <a:t>',</a:t>
            </a:r>
          </a:p>
          <a:p>
            <a:pPr marL="400050" lvl="1" indent="0">
              <a:buNone/>
            </a:pPr>
            <a:r>
              <a:rPr lang="cs-CZ" dirty="0"/>
              <a:t>@</a:t>
            </a:r>
            <a:r>
              <a:rPr lang="cs-CZ" dirty="0" err="1"/>
              <a:t>role_name</a:t>
            </a:r>
            <a:r>
              <a:rPr lang="cs-CZ" dirty="0"/>
              <a:t> = </a:t>
            </a:r>
            <a:r>
              <a:rPr lang="cs-CZ" dirty="0" err="1"/>
              <a:t>N'cdc_Admin</a:t>
            </a:r>
            <a:r>
              <a:rPr lang="cs-CZ" dirty="0"/>
              <a:t>',</a:t>
            </a:r>
          </a:p>
          <a:p>
            <a:pPr marL="400050" lvl="1" indent="0">
              <a:buNone/>
            </a:pPr>
            <a:r>
              <a:rPr lang="cs-CZ" dirty="0"/>
              <a:t>@</a:t>
            </a:r>
            <a:r>
              <a:rPr lang="cs-CZ" dirty="0" err="1"/>
              <a:t>capture_instance</a:t>
            </a:r>
            <a:r>
              <a:rPr lang="cs-CZ" dirty="0"/>
              <a:t> = </a:t>
            </a:r>
            <a:r>
              <a:rPr lang="cs-CZ" dirty="0" err="1"/>
              <a:t>N'dbo_zamestnanci</a:t>
            </a:r>
            <a:r>
              <a:rPr lang="cs-CZ" dirty="0"/>
              <a:t>',</a:t>
            </a:r>
          </a:p>
          <a:p>
            <a:pPr marL="400050" lvl="1" indent="0">
              <a:buNone/>
            </a:pPr>
            <a:r>
              <a:rPr lang="cs-CZ" dirty="0"/>
              <a:t>@</a:t>
            </a:r>
            <a:r>
              <a:rPr lang="cs-CZ" dirty="0" err="1"/>
              <a:t>supports_net_changes</a:t>
            </a:r>
            <a:r>
              <a:rPr lang="cs-CZ" dirty="0"/>
              <a:t> =1;</a:t>
            </a:r>
          </a:p>
        </p:txBody>
      </p:sp>
    </p:spTree>
    <p:extLst>
      <p:ext uri="{BB962C8B-B14F-4D97-AF65-F5344CB8AC3E}">
        <p14:creationId xmlns:p14="http://schemas.microsoft.com/office/powerpoint/2010/main" val="30597733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CDC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Vytvoří se úlohy pro SQL Server Agent</a:t>
            </a:r>
          </a:p>
          <a:p>
            <a:pPr lvl="1"/>
            <a:r>
              <a:rPr lang="cs-CZ" dirty="0" smtClean="0"/>
              <a:t>Zachytávání změn z transakčního logu</a:t>
            </a:r>
          </a:p>
          <a:p>
            <a:pPr lvl="1"/>
            <a:r>
              <a:rPr lang="cs-CZ" dirty="0" smtClean="0"/>
              <a:t>Čištění</a:t>
            </a:r>
          </a:p>
          <a:p>
            <a:pPr lvl="1"/>
            <a:endParaRPr lang="cs-CZ" dirty="0"/>
          </a:p>
          <a:p>
            <a:r>
              <a:rPr lang="cs-CZ" dirty="0" smtClean="0"/>
              <a:t>Tabulka pro zachytávání změn:</a:t>
            </a:r>
          </a:p>
          <a:p>
            <a:pPr lvl="1"/>
            <a:r>
              <a:rPr lang="cs-CZ" dirty="0"/>
              <a:t>SELECT * FROM </a:t>
            </a:r>
            <a:r>
              <a:rPr lang="cs-CZ" dirty="0" err="1"/>
              <a:t>cdc.dbo_zamestnanci_CT</a:t>
            </a:r>
            <a:r>
              <a:rPr lang="cs-CZ" dirty="0"/>
              <a:t>;</a:t>
            </a:r>
          </a:p>
          <a:p>
            <a:pPr lvl="1"/>
            <a:endParaRPr lang="cs-CZ" dirty="0" smtClean="0"/>
          </a:p>
          <a:p>
            <a:r>
              <a:rPr lang="cs-CZ" dirty="0" err="1"/>
              <a:t>cdc.fn_cdc_get_all_changes</a:t>
            </a:r>
            <a:r>
              <a:rPr lang="cs-CZ" dirty="0"/>
              <a:t>_&lt;</a:t>
            </a:r>
            <a:r>
              <a:rPr lang="cs-CZ" dirty="0" err="1"/>
              <a:t>capture_instance</a:t>
            </a:r>
            <a:r>
              <a:rPr lang="cs-CZ" dirty="0"/>
              <a:t>&gt; </a:t>
            </a:r>
            <a:r>
              <a:rPr lang="cs-CZ" sz="3600" dirty="0"/>
              <a:t>– vypíše </a:t>
            </a:r>
            <a:r>
              <a:rPr lang="cs-CZ" sz="3600" dirty="0" smtClean="0"/>
              <a:t>všechny změny</a:t>
            </a:r>
            <a:endParaRPr lang="cs-CZ" sz="3600" dirty="0"/>
          </a:p>
          <a:p>
            <a:r>
              <a:rPr lang="cs-CZ" dirty="0" err="1"/>
              <a:t>cdc.fn_cdc_get_net_changes</a:t>
            </a:r>
            <a:r>
              <a:rPr lang="cs-CZ" dirty="0"/>
              <a:t>_&lt;</a:t>
            </a:r>
            <a:r>
              <a:rPr lang="cs-CZ" dirty="0" err="1"/>
              <a:t>capture_instance</a:t>
            </a:r>
            <a:r>
              <a:rPr lang="cs-CZ" dirty="0"/>
              <a:t>&gt; </a:t>
            </a:r>
            <a:r>
              <a:rPr lang="cs-CZ" sz="3600" dirty="0"/>
              <a:t>– </a:t>
            </a:r>
            <a:r>
              <a:rPr lang="cs-CZ" sz="3600" dirty="0" smtClean="0"/>
              <a:t>jen změny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3095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Příkaz MERGE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Od SQL Server 2008</a:t>
            </a:r>
          </a:p>
          <a:p>
            <a:r>
              <a:rPr lang="cs-CZ" dirty="0" smtClean="0"/>
              <a:t>Spojuje dvě tabulky a synchronizuje je</a:t>
            </a:r>
          </a:p>
          <a:p>
            <a:r>
              <a:rPr lang="en-US" dirty="0"/>
              <a:t>MERGE target USING source </a:t>
            </a:r>
            <a:r>
              <a:rPr lang="en-US" dirty="0" smtClean="0"/>
              <a:t>ON</a:t>
            </a:r>
            <a:endParaRPr lang="cs-CZ" dirty="0" smtClean="0"/>
          </a:p>
          <a:p>
            <a:pPr marL="400050" lvl="1" indent="0">
              <a:buNone/>
            </a:pPr>
            <a:r>
              <a:rPr lang="cs-CZ" dirty="0"/>
              <a:t>[</a:t>
            </a:r>
            <a:r>
              <a:rPr lang="cs-CZ" dirty="0" smtClean="0"/>
              <a:t>WHEN </a:t>
            </a:r>
            <a:r>
              <a:rPr lang="cs-CZ" dirty="0"/>
              <a:t>MATCHED THEN</a:t>
            </a:r>
          </a:p>
          <a:p>
            <a:pPr marL="400050" lvl="1" indent="0">
              <a:buNone/>
            </a:pPr>
            <a:r>
              <a:rPr lang="cs-CZ" dirty="0" smtClean="0"/>
              <a:t>Řádky splňující </a:t>
            </a:r>
            <a:r>
              <a:rPr lang="cs-CZ" dirty="0"/>
              <a:t>kritéria. (INNER JOIN)</a:t>
            </a:r>
          </a:p>
          <a:p>
            <a:pPr marL="400050" lvl="1" indent="0">
              <a:buNone/>
            </a:pPr>
            <a:r>
              <a:rPr lang="en-US" dirty="0"/>
              <a:t>WHEN [TARGET] NOT MATCHED THEN</a:t>
            </a:r>
          </a:p>
          <a:p>
            <a:pPr marL="400050" lvl="1" indent="0">
              <a:buNone/>
            </a:pPr>
            <a:r>
              <a:rPr lang="cs-CZ" dirty="0" smtClean="0"/>
              <a:t>Nevyhovující řádky </a:t>
            </a:r>
            <a:r>
              <a:rPr lang="cs-CZ" dirty="0"/>
              <a:t>v TARGET </a:t>
            </a:r>
            <a:r>
              <a:rPr lang="cs-CZ" dirty="0" smtClean="0"/>
              <a:t>tabulce </a:t>
            </a:r>
            <a:r>
              <a:rPr lang="cs-CZ" dirty="0"/>
              <a:t>(LEFT OUTER JOIN)</a:t>
            </a:r>
          </a:p>
          <a:p>
            <a:pPr marL="400050" lvl="1" indent="0">
              <a:buNone/>
            </a:pPr>
            <a:r>
              <a:rPr lang="en-US" dirty="0"/>
              <a:t>WHEN NOT MATCHED BY SOURCE THEN</a:t>
            </a:r>
          </a:p>
          <a:p>
            <a:pPr marL="400050" lvl="1" indent="0">
              <a:buNone/>
            </a:pPr>
            <a:r>
              <a:rPr lang="cs-CZ" dirty="0" smtClean="0"/>
              <a:t>Nevyhovující řádky </a:t>
            </a:r>
            <a:r>
              <a:rPr lang="cs-CZ" dirty="0"/>
              <a:t>v SOURCE </a:t>
            </a:r>
            <a:r>
              <a:rPr lang="cs-CZ" dirty="0" err="1" smtClean="0"/>
              <a:t>tabuce</a:t>
            </a:r>
            <a:r>
              <a:rPr lang="cs-CZ" dirty="0" smtClean="0"/>
              <a:t> </a:t>
            </a:r>
            <a:r>
              <a:rPr lang="cs-CZ" dirty="0"/>
              <a:t>(RIGHT OUTER JOIN</a:t>
            </a:r>
            <a:r>
              <a:rPr lang="cs-CZ" dirty="0" smtClean="0"/>
              <a:t>)]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71776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Integrační služby MS SQL Server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DTP – Data </a:t>
            </a:r>
            <a:r>
              <a:rPr lang="cs-CZ" dirty="0" err="1" smtClean="0"/>
              <a:t>Transformation</a:t>
            </a:r>
            <a:r>
              <a:rPr lang="cs-CZ" dirty="0" smtClean="0"/>
              <a:t> </a:t>
            </a:r>
            <a:r>
              <a:rPr lang="cs-CZ" dirty="0" err="1" smtClean="0"/>
              <a:t>Pipeline</a:t>
            </a:r>
            <a:endParaRPr lang="cs-CZ" dirty="0" smtClean="0"/>
          </a:p>
          <a:p>
            <a:r>
              <a:rPr lang="cs-CZ" dirty="0" smtClean="0"/>
              <a:t>Business </a:t>
            </a:r>
            <a:r>
              <a:rPr lang="cs-CZ" dirty="0" err="1" smtClean="0"/>
              <a:t>Intelligent</a:t>
            </a:r>
            <a:r>
              <a:rPr lang="cs-CZ" dirty="0" smtClean="0"/>
              <a:t> </a:t>
            </a:r>
            <a:r>
              <a:rPr lang="cs-CZ" dirty="0" err="1" smtClean="0"/>
              <a:t>Development</a:t>
            </a:r>
            <a:r>
              <a:rPr lang="cs-CZ" dirty="0" smtClean="0"/>
              <a:t> Studio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13580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Architektura 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Fakta</a:t>
            </a:r>
            <a:r>
              <a:rPr lang="cs-CZ" smtClean="0"/>
              <a:t> - data</a:t>
            </a:r>
            <a:endParaRPr lang="cs-CZ" b="1" dirty="0" smtClean="0"/>
          </a:p>
          <a:p>
            <a:r>
              <a:rPr lang="cs-CZ" b="1" dirty="0" smtClean="0"/>
              <a:t>Dimenze</a:t>
            </a:r>
            <a:r>
              <a:rPr lang="cs-CZ" dirty="0" smtClean="0"/>
              <a:t> – textové popisy dat ve faktech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301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Architektura 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Tabulky dimenzí mají stromovou strukturu</a:t>
            </a:r>
          </a:p>
          <a:p>
            <a:r>
              <a:rPr lang="cs-CZ" dirty="0" smtClean="0"/>
              <a:t>Podle způsobu uložení dat v dimenzích rozlišujeme schémata</a:t>
            </a:r>
          </a:p>
          <a:p>
            <a:pPr lvl="1"/>
            <a:r>
              <a:rPr lang="cs-CZ" dirty="0" smtClean="0"/>
              <a:t>Star</a:t>
            </a:r>
          </a:p>
          <a:p>
            <a:pPr lvl="1"/>
            <a:r>
              <a:rPr lang="cs-CZ" dirty="0" err="1" smtClean="0"/>
              <a:t>Snowflake</a:t>
            </a:r>
            <a:endParaRPr lang="cs-CZ" dirty="0" smtClean="0"/>
          </a:p>
          <a:p>
            <a:pPr lvl="1"/>
            <a:r>
              <a:rPr lang="cs-CZ" dirty="0" err="1" smtClean="0"/>
              <a:t>Fact</a:t>
            </a:r>
            <a:r>
              <a:rPr lang="cs-CZ" dirty="0" smtClean="0"/>
              <a:t> </a:t>
            </a:r>
            <a:r>
              <a:rPr lang="cs-CZ" dirty="0" err="1" smtClean="0"/>
              <a:t>Constellation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3257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Datový sklad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b="1" dirty="0"/>
              <a:t>integrovaný, stálý a časově rozlišený souhrn dat, uspořádaný pro podporu potřeb managementu.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1464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Star </a:t>
            </a:r>
            <a:r>
              <a:rPr lang="cs-CZ" dirty="0" err="1" smtClean="0"/>
              <a:t>schema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 descr="Data Warehouse Schema Architecture - star sche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087" y="1700808"/>
            <a:ext cx="4391025" cy="4391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54316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Snowflake</a:t>
            </a:r>
            <a:r>
              <a:rPr lang="cs-CZ" dirty="0" smtClean="0"/>
              <a:t> </a:t>
            </a:r>
            <a:r>
              <a:rPr lang="cs-CZ" dirty="0" err="1" smtClean="0"/>
              <a:t>schema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Data Warehouse Schema Architecture - snowflake sche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56792"/>
            <a:ext cx="6896100" cy="492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30556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Fact-constellation</a:t>
            </a:r>
            <a:r>
              <a:rPr lang="cs-CZ" dirty="0" smtClean="0"/>
              <a:t> </a:t>
            </a:r>
            <a:r>
              <a:rPr lang="cs-CZ" smtClean="0"/>
              <a:t>schema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Data Warehouse Schema Architecture - fact constellation sche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56792"/>
            <a:ext cx="6896100" cy="485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25802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Zrychlení dotazů nad fakty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Dotazy nad fakty lze zrychlit rozdělením tabulky faktů na více </a:t>
            </a:r>
            <a:r>
              <a:rPr lang="cs-CZ" dirty="0" err="1" smtClean="0"/>
              <a:t>particí</a:t>
            </a:r>
            <a:r>
              <a:rPr lang="cs-CZ" dirty="0" smtClean="0"/>
              <a:t> (disků), pro každý dotaz nad </a:t>
            </a:r>
            <a:r>
              <a:rPr lang="cs-CZ" dirty="0" err="1" smtClean="0"/>
              <a:t>partition</a:t>
            </a:r>
            <a:r>
              <a:rPr lang="cs-CZ" dirty="0" smtClean="0"/>
              <a:t> systém vytváří </a:t>
            </a:r>
            <a:r>
              <a:rPr lang="cs-CZ" dirty="0" err="1" smtClean="0"/>
              <a:t>thread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42798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DS v </a:t>
            </a:r>
            <a:r>
              <a:rPr lang="cs-CZ" dirty="0" err="1" smtClean="0"/>
              <a:t>MySQL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Fact </a:t>
            </a:r>
            <a:r>
              <a:rPr lang="en-US" dirty="0"/>
              <a:t>table -- The one huge table with the 'raw' </a:t>
            </a:r>
            <a:r>
              <a:rPr lang="en-US" dirty="0" smtClean="0"/>
              <a:t>data.</a:t>
            </a:r>
            <a:endParaRPr lang="cs-CZ" dirty="0" smtClean="0"/>
          </a:p>
          <a:p>
            <a:r>
              <a:rPr lang="en-US" dirty="0" smtClean="0"/>
              <a:t>Summary </a:t>
            </a:r>
            <a:r>
              <a:rPr lang="en-US" dirty="0"/>
              <a:t>table -- a redundant table of summarized data that could -- use for efficiency </a:t>
            </a:r>
            <a:endParaRPr lang="cs-CZ" dirty="0"/>
          </a:p>
          <a:p>
            <a:r>
              <a:rPr lang="en-US" dirty="0" smtClean="0"/>
              <a:t>Dimension </a:t>
            </a:r>
            <a:r>
              <a:rPr lang="en-US" dirty="0"/>
              <a:t>-- columns that identify aspects of the dataset (region, country, user, SKU, </a:t>
            </a:r>
            <a:r>
              <a:rPr lang="en-US" dirty="0" err="1"/>
              <a:t>zipcode</a:t>
            </a:r>
            <a:r>
              <a:rPr lang="en-US" dirty="0"/>
              <a:t>, </a:t>
            </a:r>
            <a:r>
              <a:rPr lang="en-US" dirty="0" smtClean="0"/>
              <a:t>...)</a:t>
            </a:r>
            <a:endParaRPr lang="cs-CZ" dirty="0" smtClean="0"/>
          </a:p>
          <a:p>
            <a:r>
              <a:rPr lang="en-US" dirty="0" smtClean="0"/>
              <a:t>Normalization </a:t>
            </a:r>
            <a:r>
              <a:rPr lang="en-US" dirty="0"/>
              <a:t>table (dimension table) -- mapping between strings an ids; used for space and </a:t>
            </a:r>
            <a:r>
              <a:rPr lang="en-US" dirty="0" smtClean="0"/>
              <a:t>speed.</a:t>
            </a:r>
            <a:endParaRPr lang="cs-CZ" dirty="0" smtClean="0"/>
          </a:p>
          <a:p>
            <a:r>
              <a:rPr lang="en-US" dirty="0" smtClean="0"/>
              <a:t>Normalization </a:t>
            </a:r>
            <a:r>
              <a:rPr lang="en-US" dirty="0"/>
              <a:t>-- The process of building the mapping ('New York City' &lt;-&gt; 123) </a:t>
            </a:r>
            <a:br>
              <a:rPr lang="en-US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83289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DS v </a:t>
            </a:r>
            <a:r>
              <a:rPr lang="cs-CZ" dirty="0" err="1" smtClean="0"/>
              <a:t>MySQL</a:t>
            </a:r>
            <a:r>
              <a:rPr lang="cs-CZ" dirty="0" smtClean="0"/>
              <a:t> – faktová tabulka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id INT/BIGINT UNSIGNED NOT NULL AUTO_INCREMENT  </a:t>
            </a:r>
            <a:r>
              <a:rPr lang="en-US" dirty="0" smtClean="0"/>
              <a:t>PRIMARY </a:t>
            </a:r>
            <a:r>
              <a:rPr lang="en-US" dirty="0"/>
              <a:t>KEY (id) </a:t>
            </a:r>
            <a:endParaRPr lang="cs-CZ" dirty="0" smtClean="0"/>
          </a:p>
          <a:p>
            <a:r>
              <a:rPr lang="en-US" dirty="0" smtClean="0"/>
              <a:t>Probably </a:t>
            </a:r>
            <a:r>
              <a:rPr lang="en-US" dirty="0"/>
              <a:t>no other </a:t>
            </a:r>
            <a:r>
              <a:rPr lang="en-US" dirty="0" err="1"/>
              <a:t>INDEXes</a:t>
            </a:r>
            <a:r>
              <a:rPr lang="en-US" dirty="0"/>
              <a:t> </a:t>
            </a:r>
            <a:endParaRPr lang="cs-CZ" dirty="0" smtClean="0"/>
          </a:p>
          <a:p>
            <a:r>
              <a:rPr lang="en-US" dirty="0" smtClean="0"/>
              <a:t>Accessed </a:t>
            </a:r>
            <a:r>
              <a:rPr lang="en-US" dirty="0"/>
              <a:t>only via id </a:t>
            </a:r>
            <a:endParaRPr lang="cs-CZ" dirty="0" smtClean="0"/>
          </a:p>
          <a:p>
            <a:r>
              <a:rPr lang="en-US" dirty="0" smtClean="0"/>
              <a:t>All </a:t>
            </a:r>
            <a:r>
              <a:rPr lang="en-US" dirty="0"/>
              <a:t>VARCHARs are "normalized"; ids are stored </a:t>
            </a:r>
            <a:r>
              <a:rPr lang="en-US" dirty="0" smtClean="0"/>
              <a:t>instead</a:t>
            </a:r>
            <a:endParaRPr lang="cs-CZ" dirty="0" smtClean="0"/>
          </a:p>
          <a:p>
            <a:r>
              <a:rPr lang="en-US" dirty="0" smtClean="0"/>
              <a:t>ENGINE </a:t>
            </a:r>
            <a:r>
              <a:rPr lang="en-US" dirty="0"/>
              <a:t>= </a:t>
            </a:r>
            <a:r>
              <a:rPr lang="en-US" dirty="0" err="1"/>
              <a:t>InnoDB</a:t>
            </a:r>
            <a:r>
              <a:rPr lang="en-US" dirty="0"/>
              <a:t> </a:t>
            </a:r>
            <a:endParaRPr lang="cs-CZ" dirty="0" smtClean="0"/>
          </a:p>
          <a:p>
            <a:r>
              <a:rPr lang="en-US" dirty="0" smtClean="0"/>
              <a:t>All </a:t>
            </a:r>
            <a:r>
              <a:rPr lang="en-US" dirty="0"/>
              <a:t>"reports" use summary tables, not the Fact </a:t>
            </a:r>
            <a:r>
              <a:rPr lang="en-US" dirty="0" smtClean="0"/>
              <a:t>table</a:t>
            </a:r>
            <a:endParaRPr lang="cs-CZ" dirty="0" smtClean="0"/>
          </a:p>
          <a:p>
            <a:r>
              <a:rPr lang="en-US" dirty="0" smtClean="0"/>
              <a:t>Summary </a:t>
            </a:r>
            <a:r>
              <a:rPr lang="en-US" dirty="0"/>
              <a:t>tables may be populated from ranges of id (other techniques described below)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81604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Chyby v datových skladech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Chyby </a:t>
            </a:r>
            <a:r>
              <a:rPr lang="cs-CZ" dirty="0"/>
              <a:t>na primárních systémech (špatná vstupní data) </a:t>
            </a:r>
            <a:endParaRPr lang="cs-CZ" dirty="0" smtClean="0"/>
          </a:p>
          <a:p>
            <a:r>
              <a:rPr lang="cs-CZ" dirty="0" smtClean="0"/>
              <a:t>Špatná analýza</a:t>
            </a:r>
            <a:endParaRPr lang="cs-CZ" dirty="0"/>
          </a:p>
          <a:p>
            <a:r>
              <a:rPr lang="cs-CZ" dirty="0" smtClean="0"/>
              <a:t>Chyby </a:t>
            </a:r>
            <a:r>
              <a:rPr lang="cs-CZ" dirty="0"/>
              <a:t>v ETL (nekorektní transformace dat) </a:t>
            </a:r>
          </a:p>
          <a:p>
            <a:r>
              <a:rPr lang="cs-CZ" dirty="0" smtClean="0"/>
              <a:t>Selhání </a:t>
            </a:r>
            <a:r>
              <a:rPr lang="cs-CZ" dirty="0"/>
              <a:t>HW komponent (selhání diskového pole) </a:t>
            </a:r>
          </a:p>
          <a:p>
            <a:r>
              <a:rPr lang="pl-PL" dirty="0" smtClean="0"/>
              <a:t>Výpadek proudu</a:t>
            </a:r>
            <a:endParaRPr lang="pl-PL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20945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Reporty – zpřístupňované na portálech nebo mailem</a:t>
            </a:r>
          </a:p>
          <a:p>
            <a:r>
              <a:rPr lang="cs-CZ" dirty="0" smtClean="0"/>
              <a:t>Kancelářské sw – Excel, Access</a:t>
            </a:r>
          </a:p>
          <a:p>
            <a:r>
              <a:rPr lang="cs-CZ" dirty="0" smtClean="0"/>
              <a:t>Specializované nástroje – </a:t>
            </a:r>
            <a:r>
              <a:rPr lang="cs-CZ" dirty="0" err="1" smtClean="0"/>
              <a:t>ProClarity</a:t>
            </a:r>
            <a:r>
              <a:rPr lang="cs-CZ" dirty="0" smtClean="0"/>
              <a:t>, </a:t>
            </a:r>
            <a:r>
              <a:rPr lang="cs-CZ" dirty="0" err="1" smtClean="0"/>
              <a:t>Oracle</a:t>
            </a:r>
            <a:r>
              <a:rPr lang="cs-CZ" dirty="0" smtClean="0"/>
              <a:t> </a:t>
            </a:r>
            <a:r>
              <a:rPr lang="cs-CZ" dirty="0" err="1" smtClean="0"/>
              <a:t>Discover</a:t>
            </a:r>
            <a:r>
              <a:rPr lang="cs-CZ" dirty="0" smtClean="0"/>
              <a:t>, PPS…</a:t>
            </a:r>
          </a:p>
          <a:p>
            <a:r>
              <a:rPr lang="cs-CZ" dirty="0" smtClean="0"/>
              <a:t>Vyvíjené aplikace – MDX…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87124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Efekty 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Integrace podnikové informatiky</a:t>
            </a:r>
          </a:p>
          <a:p>
            <a:r>
              <a:rPr lang="cs-CZ" dirty="0" smtClean="0"/>
              <a:t>Identifikace skrytých problémů</a:t>
            </a:r>
          </a:p>
          <a:p>
            <a:r>
              <a:rPr lang="cs-CZ" dirty="0" smtClean="0"/>
              <a:t>Možnost komplexního pohledu, vysoká dostupnost</a:t>
            </a:r>
          </a:p>
          <a:p>
            <a:r>
              <a:rPr lang="cs-CZ" dirty="0" smtClean="0"/>
              <a:t>Výstupy mají vliv na kvalitu řízení</a:t>
            </a:r>
          </a:p>
          <a:p>
            <a:r>
              <a:rPr lang="cs-CZ" dirty="0" smtClean="0"/>
              <a:t>Efekty jsou obtížně měřitelné, jsou v delším časovém horizontu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452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brání masivnímu nasazení 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Je </a:t>
            </a:r>
            <a:r>
              <a:rPr lang="cs-CZ" sz="2400" dirty="0"/>
              <a:t>to drahé</a:t>
            </a:r>
          </a:p>
          <a:p>
            <a:r>
              <a:rPr lang="cs-CZ" sz="2400" dirty="0" smtClean="0"/>
              <a:t>Není </a:t>
            </a:r>
            <a:r>
              <a:rPr lang="cs-CZ" sz="2400" dirty="0"/>
              <a:t>to jednoduché</a:t>
            </a:r>
          </a:p>
          <a:p>
            <a:r>
              <a:rPr lang="cs-CZ" sz="2400" dirty="0" smtClean="0"/>
              <a:t>Neumíme </a:t>
            </a:r>
            <a:r>
              <a:rPr lang="cs-CZ" sz="2400" dirty="0"/>
              <a:t>to (nemáme zkušenosti)</a:t>
            </a:r>
          </a:p>
          <a:p>
            <a:r>
              <a:rPr lang="cs-CZ" sz="2400" dirty="0" smtClean="0"/>
              <a:t>Podceňujeme </a:t>
            </a:r>
            <a:r>
              <a:rPr lang="cs-CZ" sz="2400" dirty="0"/>
              <a:t>reálnou složitost</a:t>
            </a:r>
          </a:p>
          <a:p>
            <a:r>
              <a:rPr lang="cs-CZ" sz="2400" dirty="0" smtClean="0"/>
              <a:t>Nerozumíme </a:t>
            </a:r>
            <a:r>
              <a:rPr lang="cs-CZ" sz="2400" dirty="0"/>
              <a:t>businessu</a:t>
            </a:r>
          </a:p>
          <a:p>
            <a:r>
              <a:rPr lang="cs-CZ" sz="2400" dirty="0" smtClean="0"/>
              <a:t>Máme </a:t>
            </a:r>
            <a:r>
              <a:rPr lang="cs-CZ" sz="2400" dirty="0"/>
              <a:t>nekvalitní data</a:t>
            </a:r>
          </a:p>
          <a:p>
            <a:r>
              <a:rPr lang="cs-CZ" sz="2400" dirty="0" smtClean="0"/>
              <a:t>Máme </a:t>
            </a:r>
            <a:r>
              <a:rPr lang="cs-CZ" sz="2400" dirty="0"/>
              <a:t>málo času</a:t>
            </a:r>
          </a:p>
          <a:p>
            <a:r>
              <a:rPr lang="cs-CZ" sz="2400" dirty="0" smtClean="0"/>
              <a:t>Máme </a:t>
            </a:r>
            <a:r>
              <a:rPr lang="cs-CZ" sz="2400" dirty="0"/>
              <a:t>nereálná očekávání</a:t>
            </a:r>
          </a:p>
          <a:p>
            <a:r>
              <a:rPr lang="cs-CZ" sz="2400" dirty="0" smtClean="0"/>
              <a:t>Nechceme </a:t>
            </a:r>
            <a:r>
              <a:rPr lang="cs-CZ" sz="2400" dirty="0"/>
              <a:t>investovat do trvalého rozvoje</a:t>
            </a:r>
          </a:p>
          <a:p>
            <a:r>
              <a:rPr lang="cs-CZ" sz="2400" dirty="0" smtClean="0"/>
              <a:t>Nemáme </a:t>
            </a:r>
            <a:r>
              <a:rPr lang="cs-CZ" sz="2400" dirty="0"/>
              <a:t>podporu organizace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04319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Vlastnosti 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Orientace na subjekt (</a:t>
            </a:r>
            <a:r>
              <a:rPr lang="cs-CZ" dirty="0" err="1" smtClean="0"/>
              <a:t>Subject-oriented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Integrovanost</a:t>
            </a:r>
            <a:r>
              <a:rPr lang="cs-CZ" dirty="0" smtClean="0"/>
              <a:t> (</a:t>
            </a:r>
            <a:r>
              <a:rPr lang="cs-CZ" dirty="0" err="1" smtClean="0"/>
              <a:t>Integrated</a:t>
            </a:r>
            <a:r>
              <a:rPr lang="cs-CZ" dirty="0" smtClean="0"/>
              <a:t> data)</a:t>
            </a:r>
          </a:p>
          <a:p>
            <a:r>
              <a:rPr lang="cs-CZ" dirty="0" smtClean="0"/>
              <a:t>Časově závislá data (</a:t>
            </a:r>
            <a:r>
              <a:rPr lang="cs-CZ" dirty="0" err="1" smtClean="0"/>
              <a:t>Time</a:t>
            </a:r>
            <a:r>
              <a:rPr lang="cs-CZ" dirty="0" smtClean="0"/>
              <a:t>-Variant Data)</a:t>
            </a:r>
          </a:p>
          <a:p>
            <a:r>
              <a:rPr lang="cs-CZ" dirty="0" smtClean="0"/>
              <a:t>Nízká proměnlivost (</a:t>
            </a:r>
            <a:r>
              <a:rPr lang="cs-CZ" dirty="0" err="1" smtClean="0"/>
              <a:t>Nonvolatile</a:t>
            </a:r>
            <a:r>
              <a:rPr lang="cs-CZ" dirty="0" smtClean="0"/>
              <a:t> Data)</a:t>
            </a:r>
          </a:p>
          <a:p>
            <a:r>
              <a:rPr lang="cs-CZ" dirty="0" err="1" smtClean="0"/>
              <a:t>Granularita</a:t>
            </a:r>
            <a:r>
              <a:rPr lang="cs-CZ" dirty="0" smtClean="0"/>
              <a:t> dat (</a:t>
            </a:r>
            <a:r>
              <a:rPr lang="cs-CZ" dirty="0" err="1" smtClean="0"/>
              <a:t>Granularity</a:t>
            </a:r>
            <a:r>
              <a:rPr lang="cs-CZ" dirty="0" smtClean="0"/>
              <a:t>) – úroveň detailů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02178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 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Systém autentizace uživatelů</a:t>
            </a:r>
          </a:p>
          <a:p>
            <a:r>
              <a:rPr lang="cs-CZ" dirty="0" smtClean="0"/>
              <a:t>Jednotné řízení přístupu k datům</a:t>
            </a:r>
          </a:p>
          <a:p>
            <a:r>
              <a:rPr lang="cs-CZ" dirty="0" smtClean="0"/>
              <a:t>Definované role dle funkcí – autorizace</a:t>
            </a:r>
          </a:p>
          <a:p>
            <a:r>
              <a:rPr lang="cs-CZ" dirty="0" smtClean="0"/>
              <a:t>Pravidla pro přidělování rolí</a:t>
            </a:r>
          </a:p>
          <a:p>
            <a:r>
              <a:rPr lang="cs-CZ" dirty="0" smtClean="0"/>
              <a:t>Citlivé atributy jsou ukryty před neoprávněnými uživateli</a:t>
            </a:r>
          </a:p>
          <a:p>
            <a:r>
              <a:rPr lang="cs-CZ" dirty="0" err="1" smtClean="0"/>
              <a:t>Auditování</a:t>
            </a:r>
            <a:r>
              <a:rPr lang="cs-CZ" dirty="0" smtClean="0"/>
              <a:t> (logování) přístupu k datům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37853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SLA </a:t>
            </a:r>
            <a:r>
              <a:rPr lang="cs-CZ" dirty="0"/>
              <a:t>na </a:t>
            </a:r>
            <a:r>
              <a:rPr lang="cs-CZ" b="1" dirty="0"/>
              <a:t>dodávku dat ze zdrojových </a:t>
            </a:r>
            <a:r>
              <a:rPr lang="cs-CZ" b="1" dirty="0" smtClean="0"/>
              <a:t>systémů </a:t>
            </a:r>
            <a:r>
              <a:rPr lang="cs-CZ" dirty="0" smtClean="0"/>
              <a:t>(</a:t>
            </a:r>
            <a:r>
              <a:rPr lang="cs-CZ" dirty="0"/>
              <a:t>frekvence, čas, struktura, dodržení kvality, </a:t>
            </a:r>
            <a:r>
              <a:rPr lang="cs-CZ" dirty="0" err="1"/>
              <a:t>dopředné</a:t>
            </a:r>
            <a:r>
              <a:rPr lang="cs-CZ" dirty="0"/>
              <a:t> informace o plánovaných změnách v struktuře, obsahu; </a:t>
            </a:r>
            <a:r>
              <a:rPr lang="cs-CZ" dirty="0" err="1"/>
              <a:t>dopředné</a:t>
            </a:r>
            <a:r>
              <a:rPr lang="cs-CZ" dirty="0"/>
              <a:t> notifikace o prováděných hromadných změnách)</a:t>
            </a:r>
          </a:p>
          <a:p>
            <a:r>
              <a:rPr lang="cs-CZ" dirty="0" smtClean="0"/>
              <a:t>SLA </a:t>
            </a:r>
            <a:r>
              <a:rPr lang="cs-CZ" dirty="0"/>
              <a:t>na </a:t>
            </a:r>
            <a:r>
              <a:rPr lang="cs-CZ" b="1" dirty="0"/>
              <a:t>dostupnost dat v datovém </a:t>
            </a:r>
            <a:r>
              <a:rPr lang="cs-CZ" b="1" dirty="0" smtClean="0"/>
              <a:t>skladu </a:t>
            </a:r>
            <a:r>
              <a:rPr lang="cs-CZ" dirty="0" smtClean="0"/>
              <a:t>(</a:t>
            </a:r>
            <a:r>
              <a:rPr lang="cs-CZ" dirty="0"/>
              <a:t>frekvence a čas nahrávání, prodleva mezi změnami dat ve zdroji a jejich dostupností v datovém skladu, samostatně pro denní a závěrková data)</a:t>
            </a:r>
          </a:p>
          <a:p>
            <a:r>
              <a:rPr lang="cs-CZ" dirty="0" smtClean="0"/>
              <a:t>SLA </a:t>
            </a:r>
            <a:r>
              <a:rPr lang="cs-CZ" dirty="0"/>
              <a:t>na </a:t>
            </a:r>
            <a:r>
              <a:rPr lang="cs-CZ" b="1" dirty="0"/>
              <a:t>dostupnost klíčových </a:t>
            </a:r>
            <a:r>
              <a:rPr lang="cs-CZ" b="1" dirty="0" smtClean="0"/>
              <a:t>reportů </a:t>
            </a:r>
            <a:r>
              <a:rPr lang="cs-CZ" dirty="0" smtClean="0"/>
              <a:t>(</a:t>
            </a:r>
            <a:r>
              <a:rPr lang="cs-CZ" dirty="0"/>
              <a:t>frekvence a plán tvorby reportů, jejich dostupnost pro uživatele, průměrná odezva na klíčové reporty či dotazy)</a:t>
            </a:r>
          </a:p>
          <a:p>
            <a:r>
              <a:rPr lang="cs-CZ" dirty="0" smtClean="0"/>
              <a:t>SLA </a:t>
            </a:r>
            <a:r>
              <a:rPr lang="cs-CZ" dirty="0"/>
              <a:t>na </a:t>
            </a:r>
            <a:r>
              <a:rPr lang="cs-CZ" b="1" dirty="0"/>
              <a:t>dostupnost datového </a:t>
            </a:r>
            <a:r>
              <a:rPr lang="cs-CZ" b="1" dirty="0" smtClean="0"/>
              <a:t>skladu </a:t>
            </a:r>
            <a:r>
              <a:rPr lang="cs-CZ" dirty="0" smtClean="0"/>
              <a:t>(</a:t>
            </a:r>
            <a:r>
              <a:rPr lang="cs-CZ" dirty="0"/>
              <a:t>časová okna pro uživatelské dotazy a služby, servisní okna, doba </a:t>
            </a:r>
            <a:r>
              <a:rPr lang="cs-CZ" dirty="0" err="1"/>
              <a:t>recovery</a:t>
            </a:r>
            <a:r>
              <a:rPr lang="cs-CZ" dirty="0"/>
              <a:t> po výpadku, frekvence nových </a:t>
            </a:r>
            <a:r>
              <a:rPr lang="cs-CZ" dirty="0" smtClean="0"/>
              <a:t>verzí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37009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Měřitelné parametry SLA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Kdy </a:t>
            </a:r>
            <a:r>
              <a:rPr lang="pl-PL" dirty="0"/>
              <a:t>byla dodána data ze zdrojů, statistika chyb, změn</a:t>
            </a:r>
          </a:p>
          <a:p>
            <a:r>
              <a:rPr lang="cs-CZ" dirty="0" smtClean="0"/>
              <a:t>Kdy </a:t>
            </a:r>
            <a:r>
              <a:rPr lang="cs-CZ" dirty="0"/>
              <a:t>byla data nahrána do skladu, trvání ETL procesů</a:t>
            </a:r>
          </a:p>
          <a:p>
            <a:r>
              <a:rPr lang="cs-CZ" dirty="0" smtClean="0"/>
              <a:t>Kdy </a:t>
            </a:r>
            <a:r>
              <a:rPr lang="cs-CZ" dirty="0"/>
              <a:t>byly připraveny standardní reporty</a:t>
            </a:r>
          </a:p>
          <a:p>
            <a:r>
              <a:rPr lang="cs-CZ" dirty="0" smtClean="0"/>
              <a:t>Průměrná </a:t>
            </a:r>
            <a:r>
              <a:rPr lang="cs-CZ" dirty="0"/>
              <a:t>délka trvání typizovaných dotazů</a:t>
            </a:r>
          </a:p>
        </p:txBody>
      </p:sp>
    </p:spTree>
    <p:extLst>
      <p:ext uri="{BB962C8B-B14F-4D97-AF65-F5344CB8AC3E}">
        <p14:creationId xmlns:p14="http://schemas.microsoft.com/office/powerpoint/2010/main" val="4637624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Trendy v oblasti 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Referenční </a:t>
            </a:r>
            <a:r>
              <a:rPr lang="cs-CZ" dirty="0"/>
              <a:t>architektura</a:t>
            </a:r>
          </a:p>
          <a:p>
            <a:r>
              <a:rPr lang="cs-CZ" dirty="0" smtClean="0"/>
              <a:t>Rychlost</a:t>
            </a:r>
            <a:r>
              <a:rPr lang="cs-CZ" dirty="0"/>
              <a:t>, výkon, objem</a:t>
            </a:r>
          </a:p>
          <a:p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/>
              <a:t>to Market</a:t>
            </a:r>
          </a:p>
          <a:p>
            <a:r>
              <a:rPr lang="cs-CZ" dirty="0" smtClean="0"/>
              <a:t>Předpřipravené </a:t>
            </a:r>
            <a:r>
              <a:rPr lang="cs-CZ" dirty="0"/>
              <a:t>BI aplikace</a:t>
            </a:r>
          </a:p>
          <a:p>
            <a:r>
              <a:rPr lang="cs-CZ" dirty="0" smtClean="0"/>
              <a:t>Důraz </a:t>
            </a:r>
            <a:r>
              <a:rPr lang="cs-CZ" dirty="0"/>
              <a:t>na datovou kvalitu</a:t>
            </a:r>
          </a:p>
          <a:p>
            <a:r>
              <a:rPr lang="cs-CZ" dirty="0" smtClean="0"/>
              <a:t>Master </a:t>
            </a:r>
            <a:r>
              <a:rPr lang="cs-CZ" dirty="0"/>
              <a:t>Data Management</a:t>
            </a:r>
          </a:p>
          <a:p>
            <a:r>
              <a:rPr lang="cs-CZ" dirty="0" smtClean="0"/>
              <a:t>BI </a:t>
            </a:r>
            <a:r>
              <a:rPr lang="cs-CZ" dirty="0"/>
              <a:t>a Performance Management</a:t>
            </a:r>
          </a:p>
          <a:p>
            <a:r>
              <a:rPr lang="cs-CZ" dirty="0" err="1" smtClean="0"/>
              <a:t>Metadata</a:t>
            </a:r>
            <a:r>
              <a:rPr lang="cs-CZ" dirty="0" smtClean="0"/>
              <a:t> </a:t>
            </a:r>
            <a:r>
              <a:rPr lang="cs-CZ" dirty="0" err="1"/>
              <a:t>driven</a:t>
            </a:r>
            <a:endParaRPr lang="cs-CZ" dirty="0"/>
          </a:p>
          <a:p>
            <a:r>
              <a:rPr lang="cs-CZ" dirty="0" smtClean="0"/>
              <a:t>Bezpečnost </a:t>
            </a:r>
            <a:r>
              <a:rPr lang="cs-CZ" dirty="0"/>
              <a:t>především</a:t>
            </a:r>
          </a:p>
          <a:p>
            <a:r>
              <a:rPr lang="cs-CZ" dirty="0" smtClean="0"/>
              <a:t>BI </a:t>
            </a:r>
            <a:r>
              <a:rPr lang="cs-CZ" dirty="0"/>
              <a:t>&amp; DWH jako služby</a:t>
            </a:r>
          </a:p>
          <a:p>
            <a:r>
              <a:rPr lang="cs-CZ" dirty="0" err="1" smtClean="0"/>
              <a:t>Service</a:t>
            </a:r>
            <a:r>
              <a:rPr lang="cs-CZ" dirty="0" smtClean="0"/>
              <a:t> </a:t>
            </a:r>
            <a:r>
              <a:rPr lang="cs-CZ" dirty="0" err="1"/>
              <a:t>Level</a:t>
            </a:r>
            <a:r>
              <a:rPr lang="cs-CZ" dirty="0"/>
              <a:t> </a:t>
            </a:r>
            <a:r>
              <a:rPr lang="cs-CZ" dirty="0" err="1"/>
              <a:t>Agreement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4888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Kvalita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Příznaky nekvality</a:t>
            </a:r>
          </a:p>
          <a:p>
            <a:pPr lvl="1"/>
            <a:r>
              <a:rPr lang="cs-CZ" dirty="0" smtClean="0"/>
              <a:t>Reporty nejdou porovnat</a:t>
            </a:r>
          </a:p>
          <a:p>
            <a:pPr lvl="1"/>
            <a:r>
              <a:rPr lang="cs-CZ" dirty="0" smtClean="0"/>
              <a:t>Výsledky musí být kontrolovány</a:t>
            </a:r>
          </a:p>
          <a:p>
            <a:pPr lvl="1"/>
            <a:r>
              <a:rPr lang="cs-CZ" dirty="0" smtClean="0"/>
              <a:t>Pracovníci si vedou paralelní agendy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6355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Vytvoření 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Většinou externí dodavatel</a:t>
            </a:r>
          </a:p>
          <a:p>
            <a:r>
              <a:rPr lang="cs-CZ" dirty="0" smtClean="0"/>
              <a:t>Výše rozpočtu</a:t>
            </a:r>
          </a:p>
          <a:p>
            <a:r>
              <a:rPr lang="cs-CZ" dirty="0" smtClean="0"/>
              <a:t>Volba databáze (</a:t>
            </a:r>
            <a:r>
              <a:rPr lang="cs-CZ" dirty="0" err="1" smtClean="0"/>
              <a:t>Oracle</a:t>
            </a:r>
            <a:r>
              <a:rPr lang="cs-CZ" dirty="0" smtClean="0"/>
              <a:t>, </a:t>
            </a:r>
            <a:r>
              <a:rPr lang="cs-CZ" dirty="0" err="1" smtClean="0"/>
              <a:t>Terradata</a:t>
            </a:r>
            <a:r>
              <a:rPr lang="cs-CZ" dirty="0" smtClean="0"/>
              <a:t>, MS SQL)</a:t>
            </a:r>
          </a:p>
          <a:p>
            <a:r>
              <a:rPr lang="cs-CZ" dirty="0" smtClean="0"/>
              <a:t>Jak do DS převést data z primárních systémů</a:t>
            </a:r>
          </a:p>
          <a:p>
            <a:r>
              <a:rPr lang="cs-CZ" dirty="0" smtClean="0"/>
              <a:t>Realizace ETL</a:t>
            </a:r>
          </a:p>
          <a:p>
            <a:r>
              <a:rPr lang="cs-CZ" dirty="0" smtClean="0"/>
              <a:t>Přístupy: top-</a:t>
            </a:r>
            <a:r>
              <a:rPr lang="cs-CZ" dirty="0" err="1" smtClean="0"/>
              <a:t>down</a:t>
            </a:r>
            <a:r>
              <a:rPr lang="cs-CZ" dirty="0" smtClean="0"/>
              <a:t>, </a:t>
            </a:r>
            <a:r>
              <a:rPr lang="cs-CZ" dirty="0" err="1" smtClean="0"/>
              <a:t>bottom</a:t>
            </a:r>
            <a:r>
              <a:rPr lang="cs-CZ" dirty="0" smtClean="0"/>
              <a:t>-up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9102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ODS – </a:t>
            </a:r>
            <a:r>
              <a:rPr lang="cs-CZ" dirty="0" err="1" smtClean="0"/>
              <a:t>Operational</a:t>
            </a:r>
            <a:r>
              <a:rPr lang="cs-CZ" dirty="0" smtClean="0"/>
              <a:t> Data </a:t>
            </a:r>
            <a:r>
              <a:rPr lang="cs-CZ" dirty="0" err="1" smtClean="0"/>
              <a:t>Store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Analytická </a:t>
            </a:r>
            <a:r>
              <a:rPr lang="cs-CZ" dirty="0"/>
              <a:t>databáze aktualizovaná s minimálním zpožděním. </a:t>
            </a:r>
            <a:endParaRPr lang="cs-CZ" dirty="0" smtClean="0"/>
          </a:p>
          <a:p>
            <a:r>
              <a:rPr lang="cs-CZ" dirty="0" smtClean="0"/>
              <a:t>Analytická </a:t>
            </a:r>
            <a:r>
              <a:rPr lang="cs-CZ" dirty="0"/>
              <a:t>databáze pro taktické úlohy </a:t>
            </a:r>
            <a:endParaRPr lang="cs-CZ" dirty="0" smtClean="0"/>
          </a:p>
          <a:p>
            <a:r>
              <a:rPr lang="cs-CZ" dirty="0" smtClean="0"/>
              <a:t>Většinou bez dimenze času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0690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FF0000"/>
                </a:solidFill>
              </a:rPr>
              <a:t>Extraction-Transformation-Loading</a:t>
            </a:r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Převod dat do datového skladu</a:t>
            </a:r>
          </a:p>
          <a:p>
            <a:r>
              <a:rPr lang="cs-CZ" dirty="0" err="1" smtClean="0"/>
              <a:t>Task</a:t>
            </a:r>
            <a:r>
              <a:rPr lang="cs-CZ" dirty="0" smtClean="0"/>
              <a:t> (úloha) rozdělený do několika kroků</a:t>
            </a:r>
          </a:p>
          <a:p>
            <a:r>
              <a:rPr lang="cs-CZ" dirty="0" smtClean="0"/>
              <a:t>Automatizace (opakovatelnost)</a:t>
            </a:r>
          </a:p>
          <a:p>
            <a:r>
              <a:rPr lang="cs-CZ" dirty="0" err="1" smtClean="0"/>
              <a:t>Jednorázovost</a:t>
            </a:r>
            <a:r>
              <a:rPr lang="cs-CZ" dirty="0" smtClean="0"/>
              <a:t> (jednou za den…)</a:t>
            </a:r>
          </a:p>
          <a:p>
            <a:r>
              <a:rPr lang="cs-CZ" dirty="0" smtClean="0"/>
              <a:t>Monitorování </a:t>
            </a:r>
            <a:r>
              <a:rPr lang="cs-CZ" dirty="0" err="1" smtClean="0"/>
              <a:t>loadu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5112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Parametry ETL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Dopad v případě selhání</a:t>
            </a:r>
          </a:p>
          <a:p>
            <a:r>
              <a:rPr lang="cs-CZ" dirty="0" smtClean="0"/>
              <a:t>Jaká je zavilost na ostatních úlohách?</a:t>
            </a:r>
          </a:p>
          <a:p>
            <a:r>
              <a:rPr lang="cs-CZ" dirty="0" err="1" smtClean="0"/>
              <a:t>Restartovatelnost</a:t>
            </a:r>
            <a:endParaRPr lang="cs-CZ" dirty="0" smtClean="0"/>
          </a:p>
          <a:p>
            <a:r>
              <a:rPr lang="cs-CZ" dirty="0" smtClean="0"/>
              <a:t>Délka zpracování úlohy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1285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ETL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Provozní problémy</a:t>
            </a:r>
          </a:p>
          <a:p>
            <a:r>
              <a:rPr lang="cs-CZ" dirty="0" smtClean="0"/>
              <a:t>Kvalita dat – kdo rozhodne o zahození záznamu?</a:t>
            </a:r>
          </a:p>
          <a:p>
            <a:r>
              <a:rPr lang="cs-CZ" dirty="0" smtClean="0"/>
              <a:t>Monitoring</a:t>
            </a:r>
          </a:p>
          <a:p>
            <a:r>
              <a:rPr lang="cs-CZ" dirty="0" smtClean="0"/>
              <a:t>Změnové požadavky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29637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920</Words>
  <Application>Microsoft Office PowerPoint</Application>
  <PresentationFormat>Předvádění na obrazovce (4:3)</PresentationFormat>
  <Paragraphs>177</Paragraphs>
  <Slides>33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Motiv sady Office</vt:lpstr>
      <vt:lpstr>Dobývání znalostí z databází datový sklad</vt:lpstr>
      <vt:lpstr>Datový sklad</vt:lpstr>
      <vt:lpstr>Vlastnosti DS</vt:lpstr>
      <vt:lpstr>Kvalita dat</vt:lpstr>
      <vt:lpstr>Vytvoření DS</vt:lpstr>
      <vt:lpstr>ODS – Operational Data Store</vt:lpstr>
      <vt:lpstr>ETL</vt:lpstr>
      <vt:lpstr>Parametry ETL</vt:lpstr>
      <vt:lpstr>Problémy ETL</vt:lpstr>
      <vt:lpstr>Přehled ETL</vt:lpstr>
      <vt:lpstr>Příklad: Oracle Golden Gate</vt:lpstr>
      <vt:lpstr>Microsoft SQL Server</vt:lpstr>
      <vt:lpstr>CDC</vt:lpstr>
      <vt:lpstr>CDC</vt:lpstr>
      <vt:lpstr>CDC</vt:lpstr>
      <vt:lpstr>Příkaz MERGE</vt:lpstr>
      <vt:lpstr>Integrační služby MS SQL Server</vt:lpstr>
      <vt:lpstr>Architektura DS</vt:lpstr>
      <vt:lpstr>Architektura DS</vt:lpstr>
      <vt:lpstr>Star schema</vt:lpstr>
      <vt:lpstr>Snowflake schema</vt:lpstr>
      <vt:lpstr>Fact-constellation schema</vt:lpstr>
      <vt:lpstr>Zrychlení dotazů nad fakty</vt:lpstr>
      <vt:lpstr>DS v MySQL</vt:lpstr>
      <vt:lpstr>DS v MySQL – faktová tabulka</vt:lpstr>
      <vt:lpstr>Chyby v datových skladech</vt:lpstr>
      <vt:lpstr>Výstupy</vt:lpstr>
      <vt:lpstr>Efekty DS</vt:lpstr>
      <vt:lpstr>Co brání masivnímu nasazení DS</vt:lpstr>
      <vt:lpstr>Bezpečnost DS</vt:lpstr>
      <vt:lpstr>SLA</vt:lpstr>
      <vt:lpstr>Měřitelné parametry SLA</vt:lpstr>
      <vt:lpstr>Trendy v oblasti 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Databázové systémy</dc:title>
  <dc:creator>dan11hp</dc:creator>
  <cp:lastModifiedBy>Danel4</cp:lastModifiedBy>
  <cp:revision>70</cp:revision>
  <dcterms:created xsi:type="dcterms:W3CDTF">2016-09-11T12:48:50Z</dcterms:created>
  <dcterms:modified xsi:type="dcterms:W3CDTF">2017-04-20T21:50:56Z</dcterms:modified>
</cp:coreProperties>
</file>